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Open Sans" panose="020B0606030504020204" pitchFamily="34" charset="0"/>
      <p:regular r:id="rId28"/>
      <p:bold r:id="rId29"/>
      <p:italic r:id="rId30"/>
      <p:boldItalic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C4FCFB2-3A5D-417F-82F7-8FD6196557DC}">
  <a:tblStyle styleId="{FC4FCFB2-3A5D-417F-82F7-8FD6196557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p:cViewPr varScale="1">
        <p:scale>
          <a:sx n="165" d="100"/>
          <a:sy n="165" d="100"/>
        </p:scale>
        <p:origin x="664"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44dfb9b4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44dfb9b4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44dfb9b4_1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44dfb9b4_1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7044dfb9b4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7044dfb9b4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7044dfb9b4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7044dfb9b4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044dfb9b4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044dfb9b4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7044dfb9b4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7044dfb9b4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7044dfb9b4_1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044dfb9b4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044dfb9b4_1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7044dfb9b4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44dfb9b4_1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44dfb9b4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044dfb9b4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7044dfb9b4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7044dfb9b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7044dfb9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044dfb9b4_1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7044dfb9b4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7044dfb9b4_1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7044dfb9b4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7044dfb9b4_1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7044dfb9b4_1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7044dfb9b4_1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7044dfb9b4_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7044dfb9b4_1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7044dfb9b4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7044dfb9b4_1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7044dfb9b4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044dfb9b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7044dfb9b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044dfb9b4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044dfb9b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7044dfb9b4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7044dfb9b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7044dfb9b4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7044dfb9b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7044dfb9b4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7044dfb9b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7044dfb9b4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7044dfb9b4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044dfb9b4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044dfb9b4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Logistic_regression"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Logistic Regression</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a:solidFill>
                  <a:srgbClr val="333333"/>
                </a:solidFill>
                <a:highlight>
                  <a:srgbClr val="FFFFFF"/>
                </a:highlight>
              </a:rPr>
              <a:t>Binary logistic regression major assumptions:</a:t>
            </a:r>
            <a:endParaRPr sz="1800">
              <a:solidFill>
                <a:srgbClr val="333333"/>
              </a:solidFill>
              <a:highlight>
                <a:srgbClr val="FFFFFF"/>
              </a:highlight>
            </a:endParaRPr>
          </a:p>
          <a:p>
            <a:pPr marL="0" lvl="0" indent="0" algn="l" rtl="0">
              <a:spcBef>
                <a:spcPts val="0"/>
              </a:spcBef>
              <a:spcAft>
                <a:spcPts val="0"/>
              </a:spcAft>
              <a:buNone/>
            </a:pPr>
            <a:endParaRPr sz="1150" b="1">
              <a:solidFill>
                <a:srgbClr val="333333"/>
              </a:solidFill>
              <a:highlight>
                <a:srgbClr val="FFFFFF"/>
              </a:highlight>
              <a:latin typeface="Open Sans"/>
              <a:ea typeface="Open Sans"/>
              <a:cs typeface="Open Sans"/>
              <a:sym typeface="Open Sans"/>
            </a:endParaRPr>
          </a:p>
        </p:txBody>
      </p:sp>
      <p:sp>
        <p:nvSpPr>
          <p:cNvPr id="110" name="Google Shape;110;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333333"/>
              </a:buClr>
              <a:buSzPts val="1800"/>
              <a:buFont typeface="Arial"/>
              <a:buChar char="●"/>
            </a:pPr>
            <a:r>
              <a:rPr lang="en">
                <a:solidFill>
                  <a:srgbClr val="333333"/>
                </a:solidFill>
                <a:highlight>
                  <a:srgbClr val="FFFFFF"/>
                </a:highlight>
              </a:rPr>
              <a:t>The dependent variable should be dichotomous in nature (e.g., presence vs. absent).</a:t>
            </a:r>
            <a:endParaRPr>
              <a:solidFill>
                <a:srgbClr val="333333"/>
              </a:solidFill>
              <a:highlight>
                <a:srgbClr val="FFFFFF"/>
              </a:highlight>
            </a:endParaRPr>
          </a:p>
          <a:p>
            <a:pPr marL="457200" lvl="0" indent="-342900" algn="l" rtl="0">
              <a:spcBef>
                <a:spcPts val="0"/>
              </a:spcBef>
              <a:spcAft>
                <a:spcPts val="0"/>
              </a:spcAft>
              <a:buClr>
                <a:srgbClr val="333333"/>
              </a:buClr>
              <a:buSzPts val="1800"/>
              <a:buFont typeface="Arial"/>
              <a:buChar char="●"/>
            </a:pPr>
            <a:r>
              <a:rPr lang="en">
                <a:solidFill>
                  <a:srgbClr val="333333"/>
                </a:solidFill>
                <a:highlight>
                  <a:srgbClr val="FFFFFF"/>
                </a:highlight>
              </a:rPr>
              <a:t>There should be no outliers in the data, which can be assessed by converting the continuous predictors to standardized scores, and removing values below -3.29 or greater than 3.29.</a:t>
            </a:r>
            <a:endParaRPr>
              <a:solidFill>
                <a:srgbClr val="333333"/>
              </a:solidFill>
              <a:highlight>
                <a:srgbClr val="FFFFFF"/>
              </a:highlight>
            </a:endParaRPr>
          </a:p>
          <a:p>
            <a:pPr marL="457200" lvl="0" indent="-342900" algn="l" rtl="0">
              <a:spcBef>
                <a:spcPts val="0"/>
              </a:spcBef>
              <a:spcAft>
                <a:spcPts val="0"/>
              </a:spcAft>
              <a:buClr>
                <a:srgbClr val="333333"/>
              </a:buClr>
              <a:buSzPts val="1800"/>
              <a:buFont typeface="Arial"/>
              <a:buChar char="●"/>
            </a:pPr>
            <a:r>
              <a:rPr lang="en">
                <a:solidFill>
                  <a:srgbClr val="333333"/>
                </a:solidFill>
                <a:highlight>
                  <a:srgbClr val="FFFFFF"/>
                </a:highlight>
              </a:rPr>
              <a:t>There should be no high correlations (multicollinearity) among the predictors.  This can be assessed by a correlation matrix among the predictors. Tabachnick and Fidell (2013) suggest that as long correlation coefficients among independent variables are less than 0.90 the assumption is met.</a:t>
            </a:r>
            <a:endParaRPr>
              <a:solidFill>
                <a:srgbClr val="333333"/>
              </a:solidFill>
              <a:highlight>
                <a:srgbClr val="FFFFFF"/>
              </a:highlight>
            </a:endParaRPr>
          </a:p>
          <a:p>
            <a:pPr marL="457200" lvl="0" indent="0" algn="l" rtl="0">
              <a:spcBef>
                <a:spcPts val="0"/>
              </a:spcBef>
              <a:spcAft>
                <a:spcPts val="0"/>
              </a:spcAft>
              <a:buNone/>
            </a:pPr>
            <a:endParaRPr sz="1150">
              <a:solidFill>
                <a:srgbClr val="333333"/>
              </a:solidFill>
              <a:highlight>
                <a:srgbClr val="FFFFFF"/>
              </a:highlight>
              <a:latin typeface="Open Sans"/>
              <a:ea typeface="Open Sans"/>
              <a:cs typeface="Open Sans"/>
              <a:sym typeface="Open Sans"/>
            </a:endParaRPr>
          </a:p>
          <a:p>
            <a:pPr marL="0" lvl="0" indent="0" algn="l" rtl="0">
              <a:spcBef>
                <a:spcPts val="0"/>
              </a:spcBef>
              <a:spcAft>
                <a:spcPts val="16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a:solidFill>
                  <a:srgbClr val="333333"/>
                </a:solidFill>
                <a:highlight>
                  <a:srgbClr val="FFFFFF"/>
                </a:highlight>
              </a:rPr>
              <a:t>Binary logistic regression major assumptions:</a:t>
            </a:r>
            <a:endParaRPr sz="1800">
              <a:solidFill>
                <a:srgbClr val="333333"/>
              </a:solidFill>
              <a:highlight>
                <a:srgbClr val="FFFFFF"/>
              </a:highlight>
            </a:endParaRPr>
          </a:p>
          <a:p>
            <a:pPr marL="0" lvl="0" indent="0" algn="l" rtl="0">
              <a:spcBef>
                <a:spcPts val="0"/>
              </a:spcBef>
              <a:spcAft>
                <a:spcPts val="0"/>
              </a:spcAft>
              <a:buNone/>
            </a:pPr>
            <a:endParaRPr/>
          </a:p>
        </p:txBody>
      </p:sp>
      <p:sp>
        <p:nvSpPr>
          <p:cNvPr id="116" name="Google Shape;116;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749300" lvl="0" indent="-330200" algn="l" rtl="0">
              <a:lnSpc>
                <a:spcPct val="158000"/>
              </a:lnSpc>
              <a:spcBef>
                <a:spcPts val="1400"/>
              </a:spcBef>
              <a:spcAft>
                <a:spcPts val="0"/>
              </a:spcAft>
              <a:buClr>
                <a:schemeClr val="dk1"/>
              </a:buClr>
              <a:buSzPts val="1600"/>
              <a:buFont typeface="Georgia"/>
              <a:buChar char="●"/>
            </a:pPr>
            <a:r>
              <a:rPr lang="en" sz="1600">
                <a:solidFill>
                  <a:schemeClr val="dk1"/>
                </a:solidFill>
                <a:highlight>
                  <a:srgbClr val="FFFFFF"/>
                </a:highlight>
                <a:latin typeface="Georgia"/>
                <a:ea typeface="Georgia"/>
                <a:cs typeface="Georgia"/>
                <a:sym typeface="Georgia"/>
              </a:rPr>
              <a:t>Binary logistic regression requires the dependent variable to be binary.</a:t>
            </a:r>
            <a:endParaRPr sz="1600">
              <a:solidFill>
                <a:schemeClr val="dk1"/>
              </a:solidFill>
              <a:highlight>
                <a:srgbClr val="FFFFFF"/>
              </a:highlight>
              <a:latin typeface="Georgia"/>
              <a:ea typeface="Georgia"/>
              <a:cs typeface="Georgia"/>
              <a:sym typeface="Georgia"/>
            </a:endParaRPr>
          </a:p>
          <a:p>
            <a:pPr marL="749300" lvl="0" indent="-330200" algn="l" rtl="0">
              <a:lnSpc>
                <a:spcPct val="158000"/>
              </a:lnSpc>
              <a:spcBef>
                <a:spcPts val="0"/>
              </a:spcBef>
              <a:spcAft>
                <a:spcPts val="0"/>
              </a:spcAft>
              <a:buClr>
                <a:schemeClr val="dk1"/>
              </a:buClr>
              <a:buSzPts val="1600"/>
              <a:buFont typeface="Georgia"/>
              <a:buChar char="●"/>
            </a:pPr>
            <a:r>
              <a:rPr lang="en" sz="1600">
                <a:solidFill>
                  <a:schemeClr val="dk1"/>
                </a:solidFill>
                <a:highlight>
                  <a:srgbClr val="FFFFFF"/>
                </a:highlight>
                <a:latin typeface="Georgia"/>
                <a:ea typeface="Georgia"/>
                <a:cs typeface="Georgia"/>
                <a:sym typeface="Georgia"/>
              </a:rPr>
              <a:t>The independent variables are linearly related to the log odds.</a:t>
            </a:r>
            <a:endParaRPr sz="1600">
              <a:solidFill>
                <a:schemeClr val="dk1"/>
              </a:solidFill>
              <a:highlight>
                <a:srgbClr val="FFFFFF"/>
              </a:highlight>
              <a:latin typeface="Georgia"/>
              <a:ea typeface="Georgia"/>
              <a:cs typeface="Georgia"/>
              <a:sym typeface="Georgia"/>
            </a:endParaRPr>
          </a:p>
          <a:p>
            <a:pPr marL="749300" lvl="0" indent="-330200" algn="l" rtl="0">
              <a:lnSpc>
                <a:spcPct val="158000"/>
              </a:lnSpc>
              <a:spcBef>
                <a:spcPts val="0"/>
              </a:spcBef>
              <a:spcAft>
                <a:spcPts val="0"/>
              </a:spcAft>
              <a:buClr>
                <a:schemeClr val="dk1"/>
              </a:buClr>
              <a:buSzPts val="1600"/>
              <a:buFont typeface="Georgia"/>
              <a:buChar char="●"/>
            </a:pPr>
            <a:r>
              <a:rPr lang="en" sz="1600">
                <a:solidFill>
                  <a:schemeClr val="dk1"/>
                </a:solidFill>
                <a:highlight>
                  <a:srgbClr val="FFFFFF"/>
                </a:highlight>
                <a:latin typeface="Georgia"/>
                <a:ea typeface="Georgia"/>
                <a:cs typeface="Georgia"/>
                <a:sym typeface="Georgia"/>
              </a:rPr>
              <a:t>Logistic regression requires quite large sample sizes.</a:t>
            </a:r>
            <a:endParaRPr sz="1600">
              <a:solidFill>
                <a:schemeClr val="dk1"/>
              </a:solidFill>
              <a:highlight>
                <a:srgbClr val="FFFFFF"/>
              </a:highlight>
              <a:latin typeface="Georgia"/>
              <a:ea typeface="Georgia"/>
              <a:cs typeface="Georgia"/>
              <a:sym typeface="Georgia"/>
            </a:endParaRPr>
          </a:p>
          <a:p>
            <a:pPr marL="0" lvl="0" indent="0" algn="l" rtl="0">
              <a:spcBef>
                <a:spcPts val="0"/>
              </a:spcBef>
              <a:spcAft>
                <a:spcPts val="16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b="1">
                <a:solidFill>
                  <a:srgbClr val="333333"/>
                </a:solidFill>
                <a:highlight>
                  <a:srgbClr val="FEFDFA"/>
                </a:highlight>
              </a:rPr>
              <a:t>Disadvantages of Logistic Regression</a:t>
            </a:r>
            <a:endParaRPr sz="1800">
              <a:solidFill>
                <a:srgbClr val="333333"/>
              </a:solidFill>
              <a:highlight>
                <a:srgbClr val="FEFDFA"/>
              </a:highlight>
            </a:endParaRPr>
          </a:p>
          <a:p>
            <a:pPr marL="0" lvl="0" indent="0" algn="l" rtl="0">
              <a:lnSpc>
                <a:spcPct val="115000"/>
              </a:lnSpc>
              <a:spcBef>
                <a:spcPts val="1600"/>
              </a:spcBef>
              <a:spcAft>
                <a:spcPts val="0"/>
              </a:spcAft>
              <a:buClr>
                <a:schemeClr val="dk1"/>
              </a:buClr>
              <a:buSzPts val="1100"/>
              <a:buFont typeface="Arial"/>
              <a:buNone/>
            </a:pPr>
            <a:endParaRPr sz="1100">
              <a:solidFill>
                <a:srgbClr val="222222"/>
              </a:solidFill>
              <a:highlight>
                <a:srgbClr val="FFFFFF"/>
              </a:highlight>
            </a:endParaRPr>
          </a:p>
          <a:p>
            <a:pPr marL="0" lvl="0" indent="0" algn="l" rtl="0">
              <a:spcBef>
                <a:spcPts val="1600"/>
              </a:spcBef>
              <a:spcAft>
                <a:spcPts val="0"/>
              </a:spcAft>
              <a:buNone/>
            </a:pPr>
            <a:endParaRPr/>
          </a:p>
        </p:txBody>
      </p:sp>
      <p:sp>
        <p:nvSpPr>
          <p:cNvPr id="122" name="Google Shape;122;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rgbClr val="333333"/>
                </a:solidFill>
                <a:highlight>
                  <a:srgbClr val="FEFDFA"/>
                </a:highlight>
              </a:rPr>
              <a:t>1.</a:t>
            </a:r>
            <a:r>
              <a:rPr lang="en">
                <a:solidFill>
                  <a:srgbClr val="333333"/>
                </a:solidFill>
                <a:highlight>
                  <a:srgbClr val="FEFDFA"/>
                </a:highlight>
              </a:rPr>
              <a:t> Main limitation of Logistic Regression is the </a:t>
            </a:r>
            <a:r>
              <a:rPr lang="en" b="1">
                <a:solidFill>
                  <a:srgbClr val="333333"/>
                </a:solidFill>
                <a:highlight>
                  <a:srgbClr val="FEFDFA"/>
                </a:highlight>
              </a:rPr>
              <a:t>assumption of linearity</a:t>
            </a:r>
            <a:r>
              <a:rPr lang="en">
                <a:solidFill>
                  <a:srgbClr val="333333"/>
                </a:solidFill>
                <a:highlight>
                  <a:srgbClr val="FEFDFA"/>
                </a:highlight>
              </a:rPr>
              <a:t> between the dependent variable and the independent variables. In the real world, the data is rarely linearly separable. Most of the time data would be a jumbled mess.</a:t>
            </a:r>
            <a:endParaRPr>
              <a:solidFill>
                <a:srgbClr val="333333"/>
              </a:solidFill>
              <a:highlight>
                <a:srgbClr val="FEFDFA"/>
              </a:highlight>
            </a:endParaRPr>
          </a:p>
          <a:p>
            <a:pPr marL="0" lvl="0" indent="0" algn="l" rtl="0">
              <a:spcBef>
                <a:spcPts val="1600"/>
              </a:spcBef>
              <a:spcAft>
                <a:spcPts val="0"/>
              </a:spcAft>
              <a:buClr>
                <a:schemeClr val="dk1"/>
              </a:buClr>
              <a:buSzPts val="1100"/>
              <a:buFont typeface="Arial"/>
              <a:buNone/>
            </a:pPr>
            <a:r>
              <a:rPr lang="en" b="1">
                <a:solidFill>
                  <a:srgbClr val="333333"/>
                </a:solidFill>
                <a:highlight>
                  <a:srgbClr val="FEFDFA"/>
                </a:highlight>
              </a:rPr>
              <a:t>2.</a:t>
            </a:r>
            <a:r>
              <a:rPr lang="en">
                <a:solidFill>
                  <a:srgbClr val="333333"/>
                </a:solidFill>
                <a:highlight>
                  <a:srgbClr val="FEFDFA"/>
                </a:highlight>
              </a:rPr>
              <a:t> If the number of observations are lesser than the number of features, Logistic Regression should not be used, otherwise it may lead to overfit.</a:t>
            </a:r>
            <a:endParaRPr>
              <a:solidFill>
                <a:srgbClr val="333333"/>
              </a:solidFill>
              <a:highlight>
                <a:srgbClr val="FEFDFA"/>
              </a:highlight>
            </a:endParaRPr>
          </a:p>
          <a:p>
            <a:pPr marL="0" lvl="0" indent="0" algn="l" rtl="0">
              <a:spcBef>
                <a:spcPts val="1600"/>
              </a:spcBef>
              <a:spcAft>
                <a:spcPts val="1600"/>
              </a:spcAft>
              <a:buNone/>
            </a:pPr>
            <a:r>
              <a:rPr lang="en" b="1">
                <a:solidFill>
                  <a:srgbClr val="333333"/>
                </a:solidFill>
                <a:highlight>
                  <a:srgbClr val="FEFDFA"/>
                </a:highlight>
              </a:rPr>
              <a:t>3.</a:t>
            </a:r>
            <a:r>
              <a:rPr lang="en">
                <a:solidFill>
                  <a:srgbClr val="333333"/>
                </a:solidFill>
                <a:highlight>
                  <a:srgbClr val="FEFDFA"/>
                </a:highlight>
              </a:rPr>
              <a:t> Logistic Regression can only be </a:t>
            </a:r>
            <a:r>
              <a:rPr lang="en" b="1">
                <a:solidFill>
                  <a:srgbClr val="333333"/>
                </a:solidFill>
                <a:highlight>
                  <a:srgbClr val="FEFDFA"/>
                </a:highlight>
              </a:rPr>
              <a:t>used to predict discrete functions</a:t>
            </a:r>
            <a:r>
              <a:rPr lang="en">
                <a:solidFill>
                  <a:srgbClr val="333333"/>
                </a:solidFill>
                <a:highlight>
                  <a:srgbClr val="FEFDFA"/>
                </a:highlight>
              </a:rPr>
              <a:t>. Therefore, the dependent variable of Logistic Regression is restricted to the discrete number set. This restriction itself is problematic, as it is prohibitive to the prediction of continuous data.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100">
                <a:solidFill>
                  <a:srgbClr val="222222"/>
                </a:solidFill>
                <a:highlight>
                  <a:srgbClr val="FFFFFF"/>
                </a:highlight>
              </a:rPr>
              <a:t>Model Validation and Accuracy Metrics</a:t>
            </a:r>
            <a:endParaRPr sz="1100">
              <a:solidFill>
                <a:srgbClr val="222222"/>
              </a:solidFill>
              <a:highlight>
                <a:srgbClr val="FFFFFF"/>
              </a:highlight>
            </a:endParaRPr>
          </a:p>
          <a:p>
            <a:pPr marL="0" lvl="0" indent="0" algn="l" rtl="0">
              <a:spcBef>
                <a:spcPts val="1600"/>
              </a:spcBef>
              <a:spcAft>
                <a:spcPts val="0"/>
              </a:spcAft>
              <a:buNone/>
            </a:pPr>
            <a:endParaRPr/>
          </a:p>
        </p:txBody>
      </p:sp>
      <p:sp>
        <p:nvSpPr>
          <p:cNvPr id="128" name="Google Shape;128;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50" b="1">
                <a:solidFill>
                  <a:srgbClr val="333333"/>
                </a:solidFill>
                <a:highlight>
                  <a:srgbClr val="FFFFFF"/>
                </a:highlight>
                <a:latin typeface="Open Sans"/>
                <a:ea typeface="Open Sans"/>
                <a:cs typeface="Open Sans"/>
                <a:sym typeface="Open Sans"/>
              </a:rPr>
              <a:t>Overfitting.</a:t>
            </a:r>
            <a:r>
              <a:rPr lang="en" sz="1150">
                <a:solidFill>
                  <a:srgbClr val="333333"/>
                </a:solidFill>
                <a:highlight>
                  <a:srgbClr val="FFFFFF"/>
                </a:highlight>
                <a:latin typeface="Open Sans"/>
                <a:ea typeface="Open Sans"/>
                <a:cs typeface="Open Sans"/>
                <a:sym typeface="Open Sans"/>
              </a:rPr>
              <a:t>  When selecting the model for the logistic regression analysis, another important consideration is the model fit.  Adding independent variables to a logistic regression model will always increase the amount of variance explained in the log odds (typically expressed as R²).  However, adding more and more variables to the model can result in overfitting, which reduces the generalizability of the model beyond the data on which the model is fit.</a:t>
            </a:r>
            <a:endParaRPr sz="1150">
              <a:solidFill>
                <a:srgbClr val="333333"/>
              </a:solidFill>
              <a:highlight>
                <a:srgbClr val="FFFFFF"/>
              </a:highlight>
              <a:latin typeface="Open Sans"/>
              <a:ea typeface="Open Sans"/>
              <a:cs typeface="Open Sans"/>
              <a:sym typeface="Open Sans"/>
            </a:endParaRPr>
          </a:p>
          <a:p>
            <a:pPr marL="0" lvl="0" indent="0" algn="l" rtl="0">
              <a:spcBef>
                <a:spcPts val="0"/>
              </a:spcBef>
              <a:spcAft>
                <a:spcPts val="0"/>
              </a:spcAft>
              <a:buClr>
                <a:schemeClr val="dk1"/>
              </a:buClr>
              <a:buSzPts val="1100"/>
              <a:buFont typeface="Arial"/>
              <a:buNone/>
            </a:pPr>
            <a:endParaRPr sz="1150">
              <a:solidFill>
                <a:srgbClr val="333333"/>
              </a:solidFill>
              <a:highlight>
                <a:srgbClr val="FFFFFF"/>
              </a:highlight>
              <a:latin typeface="Open Sans"/>
              <a:ea typeface="Open Sans"/>
              <a:cs typeface="Open Sans"/>
              <a:sym typeface="Open Sans"/>
            </a:endParaRPr>
          </a:p>
          <a:p>
            <a:pPr marL="0" lvl="0" indent="0" algn="l" rtl="0">
              <a:spcBef>
                <a:spcPts val="0"/>
              </a:spcBef>
              <a:spcAft>
                <a:spcPts val="0"/>
              </a:spcAft>
              <a:buNone/>
            </a:pPr>
            <a:r>
              <a:rPr lang="en" sz="1150" b="1">
                <a:solidFill>
                  <a:srgbClr val="333333"/>
                </a:solidFill>
                <a:highlight>
                  <a:srgbClr val="FFFFFF"/>
                </a:highlight>
                <a:latin typeface="Open Sans"/>
                <a:ea typeface="Open Sans"/>
                <a:cs typeface="Open Sans"/>
                <a:sym typeface="Open Sans"/>
              </a:rPr>
              <a:t>Reporting the R</a:t>
            </a:r>
            <a:r>
              <a:rPr lang="en" sz="850" b="1">
                <a:solidFill>
                  <a:srgbClr val="333333"/>
                </a:solidFill>
                <a:highlight>
                  <a:srgbClr val="FFFFFF"/>
                </a:highlight>
                <a:latin typeface="Open Sans"/>
                <a:ea typeface="Open Sans"/>
                <a:cs typeface="Open Sans"/>
                <a:sym typeface="Open Sans"/>
              </a:rPr>
              <a:t>2</a:t>
            </a:r>
            <a:r>
              <a:rPr lang="en" sz="1150">
                <a:solidFill>
                  <a:srgbClr val="333333"/>
                </a:solidFill>
                <a:highlight>
                  <a:srgbClr val="FFFFFF"/>
                </a:highlight>
                <a:latin typeface="Open Sans"/>
                <a:ea typeface="Open Sans"/>
                <a:cs typeface="Open Sans"/>
                <a:sym typeface="Open Sans"/>
              </a:rPr>
              <a:t>.  Numerous pseudo-R</a:t>
            </a:r>
            <a:r>
              <a:rPr lang="en" sz="850">
                <a:solidFill>
                  <a:srgbClr val="333333"/>
                </a:solidFill>
                <a:highlight>
                  <a:srgbClr val="FFFFFF"/>
                </a:highlight>
                <a:latin typeface="Open Sans"/>
                <a:ea typeface="Open Sans"/>
                <a:cs typeface="Open Sans"/>
                <a:sym typeface="Open Sans"/>
              </a:rPr>
              <a:t>2</a:t>
            </a:r>
            <a:r>
              <a:rPr lang="en" sz="1150">
                <a:solidFill>
                  <a:srgbClr val="333333"/>
                </a:solidFill>
                <a:highlight>
                  <a:srgbClr val="FFFFFF"/>
                </a:highlight>
                <a:latin typeface="Open Sans"/>
                <a:ea typeface="Open Sans"/>
                <a:cs typeface="Open Sans"/>
                <a:sym typeface="Open Sans"/>
              </a:rPr>
              <a:t> values have been developed for binary logistic regression.  These should be interpreted with extreme caution as they have many computational issues which cause them to be artificially high or low.  A better approach is to present any of the goodness of fit tests available; Hosmer-Lemeshow is a commonly used measure of goodness of fit based on the Chi-square test.</a:t>
            </a:r>
            <a:endParaRPr/>
          </a:p>
          <a:p>
            <a:pPr marL="457200" lvl="0" indent="0" algn="l" rtl="0">
              <a:spcBef>
                <a:spcPts val="0"/>
              </a:spcBef>
              <a:spcAft>
                <a:spcPts val="0"/>
              </a:spcAft>
              <a:buNone/>
            </a:pPr>
            <a:endParaRPr sz="1150">
              <a:solidFill>
                <a:srgbClr val="555555"/>
              </a:solidFill>
              <a:highlight>
                <a:srgbClr val="FFFFFF"/>
              </a:highlight>
            </a:endParaRPr>
          </a:p>
          <a:p>
            <a:pPr marL="0" lvl="0" indent="0" algn="l" rtl="0">
              <a:spcBef>
                <a:spcPts val="2200"/>
              </a:spcBef>
              <a:spcAft>
                <a:spcPts val="16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Evaluation</a:t>
            </a:r>
            <a:endParaRPr/>
          </a:p>
        </p:txBody>
      </p:sp>
      <p:sp>
        <p:nvSpPr>
          <p:cNvPr id="134" name="Google Shape;134;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150">
              <a:solidFill>
                <a:srgbClr val="555555"/>
              </a:solidFill>
              <a:highlight>
                <a:srgbClr val="FFFFFF"/>
              </a:highlight>
            </a:endParaRPr>
          </a:p>
          <a:p>
            <a:pPr marL="457200" lvl="0" indent="-301625" algn="l" rtl="0">
              <a:spcBef>
                <a:spcPts val="1600"/>
              </a:spcBef>
              <a:spcAft>
                <a:spcPts val="0"/>
              </a:spcAft>
              <a:buClr>
                <a:srgbClr val="555555"/>
              </a:buClr>
              <a:buSzPts val="1150"/>
              <a:buAutoNum type="arabicPeriod"/>
            </a:pPr>
            <a:r>
              <a:rPr lang="en" sz="1150">
                <a:solidFill>
                  <a:srgbClr val="555555"/>
                </a:solidFill>
                <a:highlight>
                  <a:srgbClr val="FFFFFF"/>
                </a:highlight>
              </a:rPr>
              <a:t>Area Under ROC Curve.</a:t>
            </a:r>
            <a:endParaRPr sz="1150">
              <a:solidFill>
                <a:srgbClr val="555555"/>
              </a:solidFill>
              <a:highlight>
                <a:srgbClr val="FFFFFF"/>
              </a:highlight>
            </a:endParaRPr>
          </a:p>
          <a:p>
            <a:pPr marL="457200" lvl="0" indent="-301625" algn="l" rtl="0">
              <a:spcBef>
                <a:spcPts val="0"/>
              </a:spcBef>
              <a:spcAft>
                <a:spcPts val="0"/>
              </a:spcAft>
              <a:buClr>
                <a:srgbClr val="555555"/>
              </a:buClr>
              <a:buSzPts val="1150"/>
              <a:buAutoNum type="arabicPeriod"/>
            </a:pPr>
            <a:r>
              <a:rPr lang="en" sz="1150">
                <a:solidFill>
                  <a:srgbClr val="555555"/>
                </a:solidFill>
                <a:highlight>
                  <a:srgbClr val="FFFFFF"/>
                </a:highlight>
              </a:rPr>
              <a:t>Confusion Matrix.</a:t>
            </a:r>
            <a:endParaRPr sz="1150">
              <a:solidFill>
                <a:srgbClr val="555555"/>
              </a:solidFill>
              <a:highlight>
                <a:srgbClr val="FFFFFF"/>
              </a:highlight>
            </a:endParaRPr>
          </a:p>
          <a:p>
            <a:pPr marL="457200" lvl="0" indent="-301625" algn="l" rtl="0">
              <a:spcBef>
                <a:spcPts val="0"/>
              </a:spcBef>
              <a:spcAft>
                <a:spcPts val="0"/>
              </a:spcAft>
              <a:buClr>
                <a:srgbClr val="555555"/>
              </a:buClr>
              <a:buSzPts val="1150"/>
              <a:buAutoNum type="arabicPeriod"/>
            </a:pPr>
            <a:r>
              <a:rPr lang="en" sz="1150">
                <a:solidFill>
                  <a:srgbClr val="555555"/>
                </a:solidFill>
                <a:highlight>
                  <a:srgbClr val="FFFFFF"/>
                </a:highlight>
              </a:rPr>
              <a:t>precision/recall</a:t>
            </a:r>
            <a:endParaRPr sz="1150">
              <a:solidFill>
                <a:srgbClr val="555555"/>
              </a:solidFill>
              <a:highlight>
                <a:srgbClr val="FFFFFF"/>
              </a:highlight>
            </a:endParaRPr>
          </a:p>
          <a:p>
            <a:pPr marL="457200" lvl="0" indent="-301625" algn="l" rtl="0">
              <a:spcBef>
                <a:spcPts val="0"/>
              </a:spcBef>
              <a:spcAft>
                <a:spcPts val="0"/>
              </a:spcAft>
              <a:buClr>
                <a:srgbClr val="555555"/>
              </a:buClr>
              <a:buSzPts val="1150"/>
              <a:buAutoNum type="arabicPeriod"/>
            </a:pPr>
            <a:r>
              <a:rPr lang="en" sz="1150">
                <a:solidFill>
                  <a:srgbClr val="555555"/>
                </a:solidFill>
                <a:highlight>
                  <a:srgbClr val="FFFFFF"/>
                </a:highlight>
              </a:rPr>
              <a:t>F score</a:t>
            </a:r>
            <a:endParaRPr sz="1150">
              <a:solidFill>
                <a:srgbClr val="555555"/>
              </a:solidFill>
              <a:highlight>
                <a:srgbClr val="FFFFFF"/>
              </a:highlight>
            </a:endParaRPr>
          </a:p>
          <a:p>
            <a:pPr marL="457200" lvl="0" indent="-301625" algn="l" rtl="0">
              <a:spcBef>
                <a:spcPts val="0"/>
              </a:spcBef>
              <a:spcAft>
                <a:spcPts val="0"/>
              </a:spcAft>
              <a:buClr>
                <a:srgbClr val="555555"/>
              </a:buClr>
              <a:buSzPts val="1150"/>
              <a:buAutoNum type="arabicPeriod"/>
            </a:pPr>
            <a:r>
              <a:rPr lang="en" sz="1150">
                <a:solidFill>
                  <a:srgbClr val="555555"/>
                </a:solidFill>
                <a:highlight>
                  <a:srgbClr val="FFFFFF"/>
                </a:highlight>
              </a:rPr>
              <a:t>Others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Confusion Matrix</a:t>
            </a:r>
            <a:endParaRPr/>
          </a:p>
        </p:txBody>
      </p:sp>
      <p:sp>
        <p:nvSpPr>
          <p:cNvPr id="140" name="Google Shape;140;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sz="1100">
                <a:solidFill>
                  <a:schemeClr val="dk1"/>
                </a:solidFill>
              </a:rPr>
              <a:t>ROC Curve and AUC</a:t>
            </a:r>
            <a:endParaRPr sz="1100">
              <a:solidFill>
                <a:schemeClr val="dk1"/>
              </a:solidFill>
            </a:endParaRPr>
          </a:p>
          <a:p>
            <a:pPr marL="0" lvl="0" indent="0" algn="l" rtl="0">
              <a:lnSpc>
                <a:spcPct val="150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50000"/>
              </a:lnSpc>
              <a:spcBef>
                <a:spcPts val="0"/>
              </a:spcBef>
              <a:spcAft>
                <a:spcPts val="0"/>
              </a:spcAft>
              <a:buClr>
                <a:schemeClr val="dk1"/>
              </a:buClr>
              <a:buSzPts val="1100"/>
              <a:buFont typeface="Arial"/>
              <a:buNone/>
            </a:pPr>
            <a:r>
              <a:rPr lang="en" sz="1100">
                <a:solidFill>
                  <a:schemeClr val="dk1"/>
                </a:solidFill>
              </a:rPr>
              <a:t>The ROC is a curve generated by plotting the true positive rate (TPR) against the false positive rate (FPR) at various threshold settings while the AUC is the area under the ROC curve. As a rule of thumb, a model with good predictive ability should have an AUC closer to 1 (1 is ideal) than to 0.5.</a:t>
            </a:r>
            <a:endParaRPr sz="1100">
              <a:solidFill>
                <a:schemeClr val="dk1"/>
              </a:solidFill>
            </a:endParaRPr>
          </a:p>
          <a:p>
            <a:pPr marL="0" lvl="0" indent="0" algn="l" rtl="0">
              <a:lnSpc>
                <a:spcPct val="150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50000"/>
              </a:lnSpc>
              <a:spcBef>
                <a:spcPts val="0"/>
              </a:spcBef>
              <a:spcAft>
                <a:spcPts val="0"/>
              </a:spcAft>
              <a:buClr>
                <a:schemeClr val="dk1"/>
              </a:buClr>
              <a:buSzPts val="1100"/>
              <a:buFont typeface="Arial"/>
              <a:buNone/>
            </a:pPr>
            <a:r>
              <a:rPr lang="en" sz="1100">
                <a:solidFill>
                  <a:schemeClr val="dk1"/>
                </a:solidFill>
              </a:rPr>
              <a:t>Confusion Matrix helps determine classifier </a:t>
            </a:r>
            <a:endParaRPr/>
          </a:p>
        </p:txBody>
      </p:sp>
      <p:pic>
        <p:nvPicPr>
          <p:cNvPr id="141" name="Google Shape;141;p27" descr="Screenshot from 2016-09-23 22-10-48.png"/>
          <p:cNvPicPr preferRelativeResize="0"/>
          <p:nvPr/>
        </p:nvPicPr>
        <p:blipFill rotWithShape="1">
          <a:blip r:embed="rId3">
            <a:alphaModFix/>
          </a:blip>
          <a:srcRect l="31904" t="65539" r="38899" b="7995"/>
          <a:stretch/>
        </p:blipFill>
        <p:spPr>
          <a:xfrm>
            <a:off x="4360125" y="3349975"/>
            <a:ext cx="2669676" cy="1360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Odds Ratio and Overfitting</a:t>
            </a:r>
            <a:endParaRPr/>
          </a:p>
        </p:txBody>
      </p:sp>
      <p:sp>
        <p:nvSpPr>
          <p:cNvPr id="147" name="Google Shape;147;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sz="1100">
                <a:solidFill>
                  <a:schemeClr val="dk1"/>
                </a:solidFill>
              </a:rPr>
              <a:t>Odds ratio =  p/1-p where p is probability of success</a:t>
            </a:r>
            <a:endParaRPr sz="1100">
              <a:solidFill>
                <a:schemeClr val="dk1"/>
              </a:solidFill>
            </a:endParaRPr>
          </a:p>
          <a:p>
            <a:pPr marL="0" lvl="0" indent="0" algn="l" rtl="0">
              <a:lnSpc>
                <a:spcPct val="150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50000"/>
              </a:lnSpc>
              <a:spcBef>
                <a:spcPts val="0"/>
              </a:spcBef>
              <a:spcAft>
                <a:spcPts val="0"/>
              </a:spcAft>
              <a:buClr>
                <a:schemeClr val="dk1"/>
              </a:buClr>
              <a:buSzPts val="1100"/>
              <a:buFont typeface="Arial"/>
              <a:buNone/>
            </a:pPr>
            <a:r>
              <a:rPr lang="en" sz="1100">
                <a:solidFill>
                  <a:schemeClr val="dk1"/>
                </a:solidFill>
              </a:rPr>
              <a:t>Logit = log (odds ratio)</a:t>
            </a:r>
            <a:endParaRPr sz="1100">
              <a:solidFill>
                <a:schemeClr val="dk1"/>
              </a:solidFill>
            </a:endParaRPr>
          </a:p>
          <a:p>
            <a:pPr marL="0" lvl="0" indent="0" algn="l" rtl="0">
              <a:lnSpc>
                <a:spcPct val="150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50000"/>
              </a:lnSpc>
              <a:spcBef>
                <a:spcPts val="0"/>
              </a:spcBef>
              <a:spcAft>
                <a:spcPts val="0"/>
              </a:spcAft>
              <a:buClr>
                <a:schemeClr val="dk1"/>
              </a:buClr>
              <a:buSzPts val="1100"/>
              <a:buFont typeface="Arial"/>
              <a:buNone/>
            </a:pPr>
            <a:r>
              <a:rPr lang="en" sz="1100">
                <a:solidFill>
                  <a:schemeClr val="dk1"/>
                </a:solidFill>
              </a:rPr>
              <a:t>Overfitting -It occurs when the model is closer to sample data than real data and it occurs due to excessive noise. It is avoided by splitting the data into test and training, and then building the model on one part of data</a:t>
            </a:r>
            <a:endParaRPr sz="1100">
              <a:solidFill>
                <a:schemeClr val="dk1"/>
              </a:solidFill>
            </a:endParaRPr>
          </a:p>
          <a:p>
            <a:pPr marL="0" lvl="0" indent="0" algn="l" rtl="0">
              <a:spcBef>
                <a:spcPts val="0"/>
              </a:spcBef>
              <a:spcAft>
                <a:spcPts val="1600"/>
              </a:spcAft>
              <a:buNone/>
            </a:pPr>
            <a:endParaRPr/>
          </a:p>
        </p:txBody>
      </p:sp>
      <p:pic>
        <p:nvPicPr>
          <p:cNvPr id="148" name="Google Shape;148;p28" descr="Overfitted_Data.png"/>
          <p:cNvPicPr preferRelativeResize="0"/>
          <p:nvPr/>
        </p:nvPicPr>
        <p:blipFill>
          <a:blip r:embed="rId3">
            <a:alphaModFix/>
          </a:blip>
          <a:stretch>
            <a:fillRect/>
          </a:stretch>
        </p:blipFill>
        <p:spPr>
          <a:xfrm>
            <a:off x="3360275" y="3043650"/>
            <a:ext cx="2599225" cy="1767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Errors</a:t>
            </a:r>
            <a:endParaRPr/>
          </a:p>
        </p:txBody>
      </p:sp>
      <p:sp>
        <p:nvSpPr>
          <p:cNvPr id="154" name="Google Shape;154;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55" name="Google Shape;155;p29"/>
          <p:cNvPicPr preferRelativeResize="0"/>
          <p:nvPr/>
        </p:nvPicPr>
        <p:blipFill>
          <a:blip r:embed="rId3">
            <a:alphaModFix/>
          </a:blip>
          <a:stretch>
            <a:fillRect/>
          </a:stretch>
        </p:blipFill>
        <p:spPr>
          <a:xfrm>
            <a:off x="2435377" y="1099900"/>
            <a:ext cx="5869924" cy="4043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1" name="Google Shape;161;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62" name="Google Shape;162;p30"/>
          <p:cNvPicPr preferRelativeResize="0"/>
          <p:nvPr/>
        </p:nvPicPr>
        <p:blipFill>
          <a:blip r:embed="rId3">
            <a:alphaModFix/>
          </a:blip>
          <a:stretch>
            <a:fillRect/>
          </a:stretch>
        </p:blipFill>
        <p:spPr>
          <a:xfrm>
            <a:off x="0" y="601228"/>
            <a:ext cx="9143999" cy="3941044"/>
          </a:xfrm>
          <a:prstGeom prst="rect">
            <a:avLst/>
          </a:prstGeom>
          <a:noFill/>
          <a:ln>
            <a:noFill/>
          </a:ln>
        </p:spPr>
      </p:pic>
      <p:sp>
        <p:nvSpPr>
          <p:cNvPr id="163" name="Google Shape;163;p30"/>
          <p:cNvSpPr/>
          <p:nvPr/>
        </p:nvSpPr>
        <p:spPr>
          <a:xfrm>
            <a:off x="7043075" y="119875"/>
            <a:ext cx="438300" cy="10326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70" name="Google Shape;170;p31"/>
          <p:cNvPicPr preferRelativeResize="0"/>
          <p:nvPr/>
        </p:nvPicPr>
        <p:blipFill>
          <a:blip r:embed="rId3">
            <a:alphaModFix/>
          </a:blip>
          <a:stretch>
            <a:fillRect/>
          </a:stretch>
        </p:blipFill>
        <p:spPr>
          <a:xfrm>
            <a:off x="0" y="601228"/>
            <a:ext cx="9143999" cy="3941044"/>
          </a:xfrm>
          <a:prstGeom prst="rect">
            <a:avLst/>
          </a:prstGeom>
          <a:noFill/>
          <a:ln>
            <a:noFill/>
          </a:ln>
        </p:spPr>
      </p:pic>
      <p:sp>
        <p:nvSpPr>
          <p:cNvPr id="171" name="Google Shape;171;p31"/>
          <p:cNvSpPr/>
          <p:nvPr/>
        </p:nvSpPr>
        <p:spPr>
          <a:xfrm>
            <a:off x="5348075" y="512025"/>
            <a:ext cx="438300" cy="10326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Agenda</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222222"/>
                </a:solidFill>
                <a:highlight>
                  <a:srgbClr val="FFFFFF"/>
                </a:highlight>
              </a:rPr>
              <a:t> What is Logistic Regression?</a:t>
            </a:r>
            <a:endParaRPr>
              <a:solidFill>
                <a:srgbClr val="222222"/>
              </a:solidFill>
              <a:highlight>
                <a:srgbClr val="FFFFFF"/>
              </a:highlight>
            </a:endParaRPr>
          </a:p>
          <a:p>
            <a:pPr marL="0" lvl="0" indent="0" algn="l" rtl="0">
              <a:spcBef>
                <a:spcPts val="1600"/>
              </a:spcBef>
              <a:spcAft>
                <a:spcPts val="0"/>
              </a:spcAft>
              <a:buClr>
                <a:schemeClr val="dk1"/>
              </a:buClr>
              <a:buSzPts val="1100"/>
              <a:buFont typeface="Arial"/>
              <a:buNone/>
            </a:pPr>
            <a:r>
              <a:rPr lang="en">
                <a:solidFill>
                  <a:srgbClr val="222222"/>
                </a:solidFill>
                <a:highlight>
                  <a:srgbClr val="FFFFFF"/>
                </a:highlight>
              </a:rPr>
              <a:t>* Why Logistic Regression?</a:t>
            </a:r>
            <a:endParaRPr>
              <a:solidFill>
                <a:srgbClr val="222222"/>
              </a:solidFill>
              <a:highlight>
                <a:srgbClr val="FFFFFF"/>
              </a:highlight>
            </a:endParaRPr>
          </a:p>
          <a:p>
            <a:pPr marL="0" lvl="0" indent="0" algn="l" rtl="0">
              <a:spcBef>
                <a:spcPts val="1600"/>
              </a:spcBef>
              <a:spcAft>
                <a:spcPts val="0"/>
              </a:spcAft>
              <a:buClr>
                <a:schemeClr val="dk1"/>
              </a:buClr>
              <a:buSzPts val="1100"/>
              <a:buFont typeface="Arial"/>
              <a:buNone/>
            </a:pPr>
            <a:r>
              <a:rPr lang="en">
                <a:solidFill>
                  <a:srgbClr val="222222"/>
                </a:solidFill>
                <a:highlight>
                  <a:srgbClr val="FFFFFF"/>
                </a:highlight>
              </a:rPr>
              <a:t>* When to apply Logistic Regression?</a:t>
            </a:r>
            <a:endParaRPr>
              <a:solidFill>
                <a:srgbClr val="222222"/>
              </a:solidFill>
              <a:highlight>
                <a:srgbClr val="FFFFFF"/>
              </a:highlight>
            </a:endParaRPr>
          </a:p>
          <a:p>
            <a:pPr marL="0" lvl="0" indent="0" algn="l" rtl="0">
              <a:spcBef>
                <a:spcPts val="1600"/>
              </a:spcBef>
              <a:spcAft>
                <a:spcPts val="0"/>
              </a:spcAft>
              <a:buClr>
                <a:schemeClr val="dk1"/>
              </a:buClr>
              <a:buSzPts val="1100"/>
              <a:buFont typeface="Arial"/>
              <a:buNone/>
            </a:pPr>
            <a:r>
              <a:rPr lang="en">
                <a:solidFill>
                  <a:srgbClr val="222222"/>
                </a:solidFill>
                <a:highlight>
                  <a:srgbClr val="FFFFFF"/>
                </a:highlight>
              </a:rPr>
              <a:t>* Logistic Regression vs Linear Regression vs LDA</a:t>
            </a:r>
            <a:endParaRPr>
              <a:solidFill>
                <a:srgbClr val="222222"/>
              </a:solidFill>
              <a:highlight>
                <a:srgbClr val="FFFFFF"/>
              </a:highlight>
            </a:endParaRPr>
          </a:p>
          <a:p>
            <a:pPr marL="0" lvl="0" indent="0" algn="l" rtl="0">
              <a:spcBef>
                <a:spcPts val="1600"/>
              </a:spcBef>
              <a:spcAft>
                <a:spcPts val="0"/>
              </a:spcAft>
              <a:buClr>
                <a:schemeClr val="dk1"/>
              </a:buClr>
              <a:buSzPts val="1100"/>
              <a:buFont typeface="Arial"/>
              <a:buNone/>
            </a:pPr>
            <a:r>
              <a:rPr lang="en">
                <a:solidFill>
                  <a:srgbClr val="222222"/>
                </a:solidFill>
                <a:highlight>
                  <a:srgbClr val="FFFFFF"/>
                </a:highlight>
              </a:rPr>
              <a:t>* Assumptions of Logistic Regression</a:t>
            </a:r>
            <a:endParaRPr>
              <a:solidFill>
                <a:srgbClr val="222222"/>
              </a:solidFill>
              <a:highlight>
                <a:srgbClr val="FFFFFF"/>
              </a:highlight>
            </a:endParaRPr>
          </a:p>
          <a:p>
            <a:pPr marL="0" lvl="0" indent="0" algn="l" rtl="0">
              <a:spcBef>
                <a:spcPts val="1600"/>
              </a:spcBef>
              <a:spcAft>
                <a:spcPts val="0"/>
              </a:spcAft>
              <a:buClr>
                <a:schemeClr val="dk1"/>
              </a:buClr>
              <a:buSzPts val="1100"/>
              <a:buFont typeface="Arial"/>
              <a:buNone/>
            </a:pPr>
            <a:r>
              <a:rPr lang="en">
                <a:solidFill>
                  <a:srgbClr val="222222"/>
                </a:solidFill>
                <a:highlight>
                  <a:srgbClr val="FFFFFF"/>
                </a:highlight>
              </a:rPr>
              <a:t>* Limitations of Logistic Regression</a:t>
            </a:r>
            <a:endParaRPr>
              <a:solidFill>
                <a:srgbClr val="222222"/>
              </a:solidFill>
              <a:highlight>
                <a:srgbClr val="FFFFFF"/>
              </a:highlight>
            </a:endParaRPr>
          </a:p>
          <a:p>
            <a:pPr marL="0" lvl="0" indent="0" algn="l" rtl="0">
              <a:spcBef>
                <a:spcPts val="1600"/>
              </a:spcBef>
              <a:spcAft>
                <a:spcPts val="0"/>
              </a:spcAft>
              <a:buClr>
                <a:schemeClr val="dk1"/>
              </a:buClr>
              <a:buSzPts val="1100"/>
              <a:buFont typeface="Arial"/>
              <a:buNone/>
            </a:pPr>
            <a:r>
              <a:rPr lang="en">
                <a:solidFill>
                  <a:srgbClr val="222222"/>
                </a:solidFill>
                <a:highlight>
                  <a:srgbClr val="FFFFFF"/>
                </a:highlight>
              </a:rPr>
              <a:t>* Model Validation and Accuracy Metrics</a:t>
            </a:r>
            <a:endParaRPr>
              <a:solidFill>
                <a:srgbClr val="222222"/>
              </a:solidFill>
              <a:highlight>
                <a:srgbClr val="FFFFFF"/>
              </a:highlight>
            </a:endParaRPr>
          </a:p>
          <a:p>
            <a:pPr marL="0" lvl="0" indent="0" algn="l" rtl="0">
              <a:spcBef>
                <a:spcPts val="1600"/>
              </a:spcBef>
              <a:spcAft>
                <a:spcPts val="16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7" name="Google Shape;177;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78" name="Google Shape;178;p32"/>
          <p:cNvPicPr preferRelativeResize="0"/>
          <p:nvPr/>
        </p:nvPicPr>
        <p:blipFill>
          <a:blip r:embed="rId3">
            <a:alphaModFix/>
          </a:blip>
          <a:stretch>
            <a:fillRect/>
          </a:stretch>
        </p:blipFill>
        <p:spPr>
          <a:xfrm>
            <a:off x="0" y="601228"/>
            <a:ext cx="9143999" cy="3941044"/>
          </a:xfrm>
          <a:prstGeom prst="rect">
            <a:avLst/>
          </a:prstGeom>
          <a:noFill/>
          <a:ln>
            <a:noFill/>
          </a:ln>
        </p:spPr>
      </p:pic>
      <p:sp>
        <p:nvSpPr>
          <p:cNvPr id="179" name="Google Shape;179;p32"/>
          <p:cNvSpPr/>
          <p:nvPr/>
        </p:nvSpPr>
        <p:spPr>
          <a:xfrm>
            <a:off x="467575" y="2961400"/>
            <a:ext cx="1237200" cy="4188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Packages for Logistic Regression </a:t>
            </a:r>
            <a:endParaRPr/>
          </a:p>
        </p:txBody>
      </p:sp>
      <p:sp>
        <p:nvSpPr>
          <p:cNvPr id="185" name="Google Shape;185;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EDA- seaborn</a:t>
            </a:r>
            <a:endParaRPr/>
          </a:p>
          <a:p>
            <a:pPr marL="0" lvl="0" indent="0" algn="l" rtl="0">
              <a:spcBef>
                <a:spcPts val="1600"/>
              </a:spcBef>
              <a:spcAft>
                <a:spcPts val="1600"/>
              </a:spcAft>
              <a:buNone/>
            </a:pPr>
            <a:r>
              <a:rPr lang="en"/>
              <a:t>Logit- scikit-learn, statsmodel</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EDA</a:t>
            </a:r>
            <a:endParaRPr/>
          </a:p>
        </p:txBody>
      </p:sp>
      <p:sp>
        <p:nvSpPr>
          <p:cNvPr id="191" name="Google Shape;191;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92" name="Google Shape;192;p34"/>
          <p:cNvPicPr preferRelativeResize="0"/>
          <p:nvPr/>
        </p:nvPicPr>
        <p:blipFill>
          <a:blip r:embed="rId3">
            <a:alphaModFix/>
          </a:blip>
          <a:stretch>
            <a:fillRect/>
          </a:stretch>
        </p:blipFill>
        <p:spPr>
          <a:xfrm>
            <a:off x="1564081" y="0"/>
            <a:ext cx="6015838"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a:t>
            </a:r>
            <a:endParaRPr/>
          </a:p>
        </p:txBody>
      </p:sp>
      <p:sp>
        <p:nvSpPr>
          <p:cNvPr id="198" name="Google Shape;198;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99" name="Google Shape;199;p35"/>
          <p:cNvPicPr preferRelativeResize="0"/>
          <p:nvPr/>
        </p:nvPicPr>
        <p:blipFill rotWithShape="1">
          <a:blip r:embed="rId3">
            <a:alphaModFix/>
          </a:blip>
          <a:srcRect b="51071"/>
          <a:stretch/>
        </p:blipFill>
        <p:spPr>
          <a:xfrm>
            <a:off x="1453625" y="119425"/>
            <a:ext cx="5961301" cy="2516650"/>
          </a:xfrm>
          <a:prstGeom prst="rect">
            <a:avLst/>
          </a:prstGeom>
          <a:noFill/>
          <a:ln>
            <a:noFill/>
          </a:ln>
        </p:spPr>
      </p:pic>
      <p:pic>
        <p:nvPicPr>
          <p:cNvPr id="200" name="Google Shape;200;p35"/>
          <p:cNvPicPr preferRelativeResize="0"/>
          <p:nvPr/>
        </p:nvPicPr>
        <p:blipFill rotWithShape="1">
          <a:blip r:embed="rId3">
            <a:alphaModFix/>
          </a:blip>
          <a:srcRect t="58847"/>
          <a:stretch/>
        </p:blipFill>
        <p:spPr>
          <a:xfrm>
            <a:off x="1520250" y="2856475"/>
            <a:ext cx="5961301" cy="21166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sp>
        <p:nvSpPr>
          <p:cNvPr id="206" name="Google Shape;206;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07" name="Google Shape;207;p36"/>
          <p:cNvPicPr preferRelativeResize="0"/>
          <p:nvPr/>
        </p:nvPicPr>
        <p:blipFill>
          <a:blip r:embed="rId3">
            <a:alphaModFix/>
          </a:blip>
          <a:stretch>
            <a:fillRect/>
          </a:stretch>
        </p:blipFill>
        <p:spPr>
          <a:xfrm>
            <a:off x="5042875" y="2406150"/>
            <a:ext cx="3878800" cy="2407226"/>
          </a:xfrm>
          <a:prstGeom prst="rect">
            <a:avLst/>
          </a:prstGeom>
          <a:noFill/>
          <a:ln>
            <a:noFill/>
          </a:ln>
        </p:spPr>
      </p:pic>
      <p:pic>
        <p:nvPicPr>
          <p:cNvPr id="208" name="Google Shape;208;p36"/>
          <p:cNvPicPr preferRelativeResize="0"/>
          <p:nvPr/>
        </p:nvPicPr>
        <p:blipFill>
          <a:blip r:embed="rId4">
            <a:alphaModFix/>
          </a:blip>
          <a:stretch>
            <a:fillRect/>
          </a:stretch>
        </p:blipFill>
        <p:spPr>
          <a:xfrm>
            <a:off x="0" y="2144817"/>
            <a:ext cx="5253173" cy="29299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Statsmodel</a:t>
            </a:r>
            <a:endParaRPr/>
          </a:p>
        </p:txBody>
      </p:sp>
      <p:sp>
        <p:nvSpPr>
          <p:cNvPr id="214" name="Google Shape;214;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15" name="Google Shape;215;p37"/>
          <p:cNvPicPr preferRelativeResize="0"/>
          <p:nvPr/>
        </p:nvPicPr>
        <p:blipFill>
          <a:blip r:embed="rId3">
            <a:alphaModFix/>
          </a:blip>
          <a:stretch>
            <a:fillRect/>
          </a:stretch>
        </p:blipFill>
        <p:spPr>
          <a:xfrm>
            <a:off x="1388350" y="942026"/>
            <a:ext cx="7755648" cy="3970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a:solidFill>
                  <a:srgbClr val="222222"/>
                </a:solidFill>
                <a:highlight>
                  <a:srgbClr val="FFFFFF"/>
                </a:highlight>
              </a:rPr>
              <a:t> What is Logistic Regression?</a:t>
            </a:r>
            <a:endParaRPr sz="1800">
              <a:solidFill>
                <a:srgbClr val="222222"/>
              </a:solidFill>
              <a:highlight>
                <a:srgbClr val="FFFFFF"/>
              </a:highlight>
            </a:endParaRPr>
          </a:p>
          <a:p>
            <a:pPr marL="0" lvl="0" indent="0" algn="l" rtl="0">
              <a:spcBef>
                <a:spcPts val="1600"/>
              </a:spcBef>
              <a:spcAft>
                <a:spcPts val="0"/>
              </a:spcAft>
              <a:buNone/>
            </a:pPr>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hlink"/>
                </a:solidFill>
                <a:highlight>
                  <a:srgbClr val="FFFFFF"/>
                </a:highlight>
                <a:uFill>
                  <a:noFill/>
                </a:uFill>
                <a:hlinkClick r:id="rId3"/>
              </a:rPr>
              <a:t>Logistic Regression</a:t>
            </a:r>
            <a:r>
              <a:rPr lang="en">
                <a:solidFill>
                  <a:schemeClr val="dk1"/>
                </a:solidFill>
                <a:highlight>
                  <a:srgbClr val="FFFFFF"/>
                </a:highlight>
              </a:rPr>
              <a:t> is a Machine Learning classification algorithm that is used to predict the probability of a categorical dependent variable. In logistic regression, the dependent variable is a binary variable that contains data coded as 1 (yes, success, etc.) or 0 (no, failure, etc.). In other words, the logistic regression model predicts P(Y=1) as a function of X.</a:t>
            </a:r>
            <a:endParaRPr/>
          </a:p>
        </p:txBody>
      </p:sp>
      <p:pic>
        <p:nvPicPr>
          <p:cNvPr id="68" name="Google Shape;68;p15"/>
          <p:cNvPicPr preferRelativeResize="0"/>
          <p:nvPr/>
        </p:nvPicPr>
        <p:blipFill>
          <a:blip r:embed="rId4">
            <a:alphaModFix/>
          </a:blip>
          <a:stretch>
            <a:fillRect/>
          </a:stretch>
        </p:blipFill>
        <p:spPr>
          <a:xfrm>
            <a:off x="2406150" y="2892177"/>
            <a:ext cx="6620951" cy="2251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n" sz="1800">
                <a:solidFill>
                  <a:srgbClr val="222222"/>
                </a:solidFill>
                <a:highlight>
                  <a:srgbClr val="FFFFFF"/>
                </a:highlight>
              </a:rPr>
              <a:t>Why Logistic Regression?</a:t>
            </a:r>
            <a:endParaRPr sz="1800"/>
          </a:p>
        </p:txBody>
      </p:sp>
      <p:sp>
        <p:nvSpPr>
          <p:cNvPr id="74" name="Google Shape;74;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rgbClr val="333333"/>
                </a:solidFill>
                <a:highlight>
                  <a:srgbClr val="FEFDFA"/>
                </a:highlight>
              </a:rPr>
              <a:t>Advantages of Logistic Regression</a:t>
            </a:r>
            <a:endParaRPr>
              <a:solidFill>
                <a:srgbClr val="333333"/>
              </a:solidFill>
              <a:highlight>
                <a:srgbClr val="FEFDFA"/>
              </a:highlight>
            </a:endParaRPr>
          </a:p>
          <a:p>
            <a:pPr marL="0" lvl="0" indent="0" algn="l" rtl="0">
              <a:spcBef>
                <a:spcPts val="1600"/>
              </a:spcBef>
              <a:spcAft>
                <a:spcPts val="0"/>
              </a:spcAft>
              <a:buClr>
                <a:schemeClr val="dk1"/>
              </a:buClr>
              <a:buSzPts val="1100"/>
              <a:buFont typeface="Arial"/>
              <a:buNone/>
            </a:pPr>
            <a:r>
              <a:rPr lang="en" b="1">
                <a:solidFill>
                  <a:srgbClr val="333333"/>
                </a:solidFill>
                <a:highlight>
                  <a:srgbClr val="FEFDFA"/>
                </a:highlight>
              </a:rPr>
              <a:t>1.</a:t>
            </a:r>
            <a:r>
              <a:rPr lang="en">
                <a:solidFill>
                  <a:srgbClr val="333333"/>
                </a:solidFill>
                <a:highlight>
                  <a:srgbClr val="FEFDFA"/>
                </a:highlight>
              </a:rPr>
              <a:t> Logistic Regression performs well when the </a:t>
            </a:r>
            <a:r>
              <a:rPr lang="en" b="1">
                <a:solidFill>
                  <a:srgbClr val="333333"/>
                </a:solidFill>
                <a:highlight>
                  <a:srgbClr val="FEFDFA"/>
                </a:highlight>
              </a:rPr>
              <a:t>dataset is linearly separable</a:t>
            </a:r>
            <a:r>
              <a:rPr lang="en">
                <a:solidFill>
                  <a:srgbClr val="333333"/>
                </a:solidFill>
                <a:highlight>
                  <a:srgbClr val="FEFDFA"/>
                </a:highlight>
              </a:rPr>
              <a:t>.</a:t>
            </a:r>
            <a:endParaRPr b="1">
              <a:solidFill>
                <a:srgbClr val="333333"/>
              </a:solidFill>
              <a:highlight>
                <a:srgbClr val="FEFDFA"/>
              </a:highlight>
            </a:endParaRPr>
          </a:p>
          <a:p>
            <a:pPr marL="0" lvl="0" indent="0" algn="l" rtl="0">
              <a:spcBef>
                <a:spcPts val="1600"/>
              </a:spcBef>
              <a:spcAft>
                <a:spcPts val="0"/>
              </a:spcAft>
              <a:buClr>
                <a:schemeClr val="dk1"/>
              </a:buClr>
              <a:buSzPts val="1100"/>
              <a:buFont typeface="Arial"/>
              <a:buNone/>
            </a:pPr>
            <a:r>
              <a:rPr lang="en" b="1">
                <a:solidFill>
                  <a:srgbClr val="333333"/>
                </a:solidFill>
                <a:highlight>
                  <a:srgbClr val="FEFDFA"/>
                </a:highlight>
              </a:rPr>
              <a:t>2.</a:t>
            </a:r>
            <a:r>
              <a:rPr lang="en">
                <a:solidFill>
                  <a:srgbClr val="333333"/>
                </a:solidFill>
                <a:highlight>
                  <a:srgbClr val="FEFDFA"/>
                </a:highlight>
              </a:rPr>
              <a:t> Logistic regression is less prone to over-fitting but it can overfit in high dimensional datasets. You should consider Regularization (L1 and L2) techniques to avoid over-fitting in these scenarios.</a:t>
            </a:r>
            <a:endParaRPr>
              <a:solidFill>
                <a:srgbClr val="333333"/>
              </a:solidFill>
              <a:highlight>
                <a:srgbClr val="FEFDFA"/>
              </a:highlight>
            </a:endParaRPr>
          </a:p>
          <a:p>
            <a:pPr marL="0" lvl="0" indent="0" algn="l" rtl="0">
              <a:spcBef>
                <a:spcPts val="1600"/>
              </a:spcBef>
              <a:spcAft>
                <a:spcPts val="0"/>
              </a:spcAft>
              <a:buClr>
                <a:schemeClr val="dk1"/>
              </a:buClr>
              <a:buSzPts val="1100"/>
              <a:buFont typeface="Arial"/>
              <a:buNone/>
            </a:pPr>
            <a:r>
              <a:rPr lang="en" b="1">
                <a:solidFill>
                  <a:srgbClr val="333333"/>
                </a:solidFill>
                <a:highlight>
                  <a:srgbClr val="FEFDFA"/>
                </a:highlight>
              </a:rPr>
              <a:t>3.</a:t>
            </a:r>
            <a:r>
              <a:rPr lang="en">
                <a:solidFill>
                  <a:srgbClr val="333333"/>
                </a:solidFill>
                <a:highlight>
                  <a:srgbClr val="FEFDFA"/>
                </a:highlight>
              </a:rPr>
              <a:t> Logistic Regression not only gives a measure of how relevant a predictor (coefficient size) is, but also its direction of association (positive or negative).</a:t>
            </a:r>
            <a:endParaRPr>
              <a:solidFill>
                <a:srgbClr val="333333"/>
              </a:solidFill>
              <a:highlight>
                <a:srgbClr val="FEFDFA"/>
              </a:highlight>
            </a:endParaRPr>
          </a:p>
          <a:p>
            <a:pPr marL="0" lvl="0" indent="0" algn="l" rtl="0">
              <a:spcBef>
                <a:spcPts val="1600"/>
              </a:spcBef>
              <a:spcAft>
                <a:spcPts val="1600"/>
              </a:spcAft>
              <a:buNone/>
            </a:pPr>
            <a:r>
              <a:rPr lang="en" b="1">
                <a:solidFill>
                  <a:srgbClr val="333333"/>
                </a:solidFill>
                <a:highlight>
                  <a:srgbClr val="FEFDFA"/>
                </a:highlight>
              </a:rPr>
              <a:t>4.</a:t>
            </a:r>
            <a:r>
              <a:rPr lang="en">
                <a:solidFill>
                  <a:srgbClr val="333333"/>
                </a:solidFill>
                <a:highlight>
                  <a:srgbClr val="FEFDFA"/>
                </a:highlight>
              </a:rPr>
              <a:t> Logistic regression is easier to implement, interpret and very efficient to train.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a:solidFill>
                  <a:srgbClr val="222222"/>
                </a:solidFill>
                <a:highlight>
                  <a:srgbClr val="FFFFFF"/>
                </a:highlight>
              </a:rPr>
              <a:t>When to apply Logistic Regression?</a:t>
            </a:r>
            <a:endParaRPr sz="1800">
              <a:solidFill>
                <a:srgbClr val="222222"/>
              </a:solidFill>
              <a:highlight>
                <a:srgbClr val="FFFFFF"/>
              </a:highlight>
            </a:endParaRPr>
          </a:p>
          <a:p>
            <a:pPr marL="0" lvl="0" indent="0" algn="l" rtl="0">
              <a:spcBef>
                <a:spcPts val="1600"/>
              </a:spcBef>
              <a:spcAft>
                <a:spcPts val="0"/>
              </a:spcAft>
              <a:buNone/>
            </a:pPr>
            <a:endParaRPr/>
          </a:p>
        </p:txBody>
      </p:sp>
      <p:sp>
        <p:nvSpPr>
          <p:cNvPr id="80" name="Google Shape;80;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222222"/>
                </a:solidFill>
                <a:highlight>
                  <a:srgbClr val="FFFFFF"/>
                </a:highlight>
              </a:rPr>
              <a:t>Logistic Regression</a:t>
            </a:r>
            <a:r>
              <a:rPr lang="en">
                <a:solidFill>
                  <a:srgbClr val="222222"/>
                </a:solidFill>
                <a:highlight>
                  <a:srgbClr val="FFFFFF"/>
                </a:highlight>
              </a:rPr>
              <a:t> is </a:t>
            </a:r>
            <a:r>
              <a:rPr lang="en" b="1">
                <a:solidFill>
                  <a:srgbClr val="222222"/>
                </a:solidFill>
                <a:highlight>
                  <a:srgbClr val="FFFFFF"/>
                </a:highlight>
              </a:rPr>
              <a:t>used</a:t>
            </a:r>
            <a:r>
              <a:rPr lang="en">
                <a:solidFill>
                  <a:srgbClr val="222222"/>
                </a:solidFill>
                <a:highlight>
                  <a:srgbClr val="FFFFFF"/>
                </a:highlight>
              </a:rPr>
              <a:t> when the dependent variable (target) is categorical. For example, To predict whether an email is spam (1) or (0) Whether the tumor is malignant (1) or not (0)</a:t>
            </a:r>
            <a:endParaRPr>
              <a:solidFill>
                <a:srgbClr val="222222"/>
              </a:solidFill>
              <a:highlight>
                <a:srgbClr val="FFFFFF"/>
              </a:highlight>
            </a:endParaRPr>
          </a:p>
          <a:p>
            <a:pPr marL="0" lvl="0" indent="0" algn="l" rtl="0">
              <a:spcBef>
                <a:spcPts val="1600"/>
              </a:spcBef>
              <a:spcAft>
                <a:spcPts val="1600"/>
              </a:spcAft>
              <a:buNone/>
            </a:pPr>
            <a:r>
              <a:rPr lang="en">
                <a:solidFill>
                  <a:schemeClr val="dk1"/>
                </a:solidFill>
                <a:highlight>
                  <a:srgbClr val="FFFFFF"/>
                </a:highlight>
              </a:rPr>
              <a:t>We can’t use linear regression on a categorical dependent variable. Because we won’t be appreciated for getting extremely low values of adjusted R² and F statistic.</a:t>
            </a:r>
            <a:endParaRPr>
              <a:solidFill>
                <a:srgbClr val="222222"/>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87" name="Google Shape;87;p18"/>
          <p:cNvPicPr preferRelativeResize="0"/>
          <p:nvPr/>
        </p:nvPicPr>
        <p:blipFill>
          <a:blip r:embed="rId3">
            <a:alphaModFix/>
          </a:blip>
          <a:stretch>
            <a:fillRect/>
          </a:stretch>
        </p:blipFill>
        <p:spPr>
          <a:xfrm>
            <a:off x="1869425" y="0"/>
            <a:ext cx="5405149" cy="514349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LDA vs LR</a:t>
            </a:r>
            <a:endParaRPr/>
          </a:p>
        </p:txBody>
      </p:sp>
      <p:sp>
        <p:nvSpPr>
          <p:cNvPr id="93" name="Google Shape;9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333333"/>
                </a:solidFill>
                <a:latin typeface="Roboto"/>
                <a:ea typeface="Roboto"/>
                <a:cs typeface="Roboto"/>
                <a:sym typeface="Roboto"/>
              </a:rPr>
              <a:t>Discriminant analysis creates discriminant function(s) in order to maximize the difference between the groups on the function. Logistic regression works like ordinary least squares regression but on the logit of the dependent variable.</a:t>
            </a:r>
            <a:endParaRPr>
              <a:solidFill>
                <a:srgbClr val="333333"/>
              </a:solidFill>
              <a:latin typeface="Roboto"/>
              <a:ea typeface="Roboto"/>
              <a:cs typeface="Roboto"/>
              <a:sym typeface="Roboto"/>
            </a:endParaRPr>
          </a:p>
          <a:p>
            <a:pPr marL="0" lvl="0" indent="0" algn="l" rtl="0">
              <a:spcBef>
                <a:spcPts val="1200"/>
              </a:spcBef>
              <a:spcAft>
                <a:spcPts val="0"/>
              </a:spcAft>
              <a:buNone/>
            </a:pPr>
            <a:r>
              <a:rPr lang="en">
                <a:solidFill>
                  <a:srgbClr val="333333"/>
                </a:solidFill>
                <a:latin typeface="Roboto"/>
                <a:ea typeface="Roboto"/>
                <a:cs typeface="Roboto"/>
                <a:sym typeface="Roboto"/>
              </a:rPr>
              <a:t>Discriminant analysis is really used only for categorization. Logistic regression is often used when we aren’t even interested in categorization but in getting the odds ratios for each variable.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LDA vs LR</a:t>
            </a:r>
            <a:endParaRPr/>
          </a:p>
        </p:txBody>
      </p:sp>
      <p:sp>
        <p:nvSpPr>
          <p:cNvPr id="99" name="Google Shape;99;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333333"/>
                </a:solidFill>
                <a:latin typeface="Roboto"/>
                <a:ea typeface="Roboto"/>
                <a:cs typeface="Roboto"/>
                <a:sym typeface="Roboto"/>
              </a:rPr>
              <a:t> </a:t>
            </a:r>
            <a:endParaRPr>
              <a:solidFill>
                <a:srgbClr val="333333"/>
              </a:solidFill>
              <a:latin typeface="Roboto"/>
              <a:ea typeface="Roboto"/>
              <a:cs typeface="Roboto"/>
              <a:sym typeface="Roboto"/>
            </a:endParaRPr>
          </a:p>
          <a:p>
            <a:pPr marL="0" lvl="0" indent="0" algn="l" rtl="0">
              <a:spcBef>
                <a:spcPts val="0"/>
              </a:spcBef>
              <a:spcAft>
                <a:spcPts val="0"/>
              </a:spcAft>
              <a:buNone/>
            </a:pPr>
            <a:endParaRPr>
              <a:solidFill>
                <a:srgbClr val="333333"/>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a:solidFill>
                  <a:srgbClr val="333333"/>
                </a:solidFill>
                <a:latin typeface="Roboto"/>
                <a:ea typeface="Roboto"/>
                <a:cs typeface="Roboto"/>
                <a:sym typeface="Roboto"/>
              </a:rPr>
              <a:t>LDA is a more appropriate method when the explanatory variables are normally distributed. In the case of categorised variables, LDA remains preferable and fails only when the number of categories is really small (2 or 3). The results of LR, however, are in all these cases constantly close and a little worse than those of LDA. But whenever the assumptions of LDA are not met, the usage of LDA is not justified, while LR gives good results regardless of the distribution. As the estimates for LR are obtained by the maximum likelihood method, they have a number of nice asymptotic properties as well. </a:t>
            </a:r>
            <a:endParaRPr>
              <a:solidFill>
                <a:srgbClr val="333333"/>
              </a:solidFill>
              <a:latin typeface="Roboto"/>
              <a:ea typeface="Roboto"/>
              <a:cs typeface="Roboto"/>
              <a:sym typeface="Roboto"/>
            </a:endParaRPr>
          </a:p>
          <a:p>
            <a:pPr marL="0" lvl="0" indent="0" algn="l" rtl="0">
              <a:spcBef>
                <a:spcPts val="0"/>
              </a:spcBef>
              <a:spcAft>
                <a:spcPts val="160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graphicFrame>
        <p:nvGraphicFramePr>
          <p:cNvPr id="104" name="Google Shape;104;p21"/>
          <p:cNvGraphicFramePr/>
          <p:nvPr/>
        </p:nvGraphicFramePr>
        <p:xfrm>
          <a:off x="477150" y="360425"/>
          <a:ext cx="3000000" cy="3000000"/>
        </p:xfrm>
        <a:graphic>
          <a:graphicData uri="http://schemas.openxmlformats.org/drawingml/2006/table">
            <a:tbl>
              <a:tblPr>
                <a:noFill/>
                <a:tableStyleId>{FC4FCFB2-3A5D-417F-82F7-8FD6196557DC}</a:tableStyleId>
              </a:tblPr>
              <a:tblGrid>
                <a:gridCol w="3910750">
                  <a:extLst>
                    <a:ext uri="{9D8B030D-6E8A-4147-A177-3AD203B41FA5}">
                      <a16:colId xmlns:a16="http://schemas.microsoft.com/office/drawing/2014/main" val="20000"/>
                    </a:ext>
                  </a:extLst>
                </a:gridCol>
                <a:gridCol w="3910750">
                  <a:extLst>
                    <a:ext uri="{9D8B030D-6E8A-4147-A177-3AD203B41FA5}">
                      <a16:colId xmlns:a16="http://schemas.microsoft.com/office/drawing/2014/main" val="20001"/>
                    </a:ext>
                  </a:extLst>
                </a:gridCol>
              </a:tblGrid>
              <a:tr h="400500">
                <a:tc>
                  <a:txBody>
                    <a:bodyPr/>
                    <a:lstStyle/>
                    <a:p>
                      <a:pPr marL="0" lvl="0" indent="0" algn="l" rtl="0">
                        <a:lnSpc>
                          <a:spcPct val="115000"/>
                        </a:lnSpc>
                        <a:spcBef>
                          <a:spcPts val="0"/>
                        </a:spcBef>
                        <a:spcAft>
                          <a:spcPts val="1100"/>
                        </a:spcAft>
                        <a:buClr>
                          <a:schemeClr val="dk1"/>
                        </a:buClr>
                        <a:buSzPts val="1100"/>
                        <a:buFont typeface="Arial"/>
                        <a:buNone/>
                      </a:pPr>
                      <a:r>
                        <a:rPr lang="en" sz="1150" b="1">
                          <a:solidFill>
                            <a:srgbClr val="242729"/>
                          </a:solidFill>
                          <a:highlight>
                            <a:schemeClr val="lt1"/>
                          </a:highlight>
                        </a:rPr>
                        <a:t>Binary Logistic regression</a:t>
                      </a:r>
                      <a:r>
                        <a:rPr lang="en" sz="1150">
                          <a:solidFill>
                            <a:srgbClr val="242729"/>
                          </a:solidFill>
                          <a:highlight>
                            <a:schemeClr val="lt1"/>
                          </a:highlight>
                        </a:rPr>
                        <a:t> </a:t>
                      </a:r>
                      <a:endParaRPr/>
                    </a:p>
                  </a:txBody>
                  <a:tcPr marL="91425" marR="91425" marT="91425" marB="91425"/>
                </a:tc>
                <a:tc>
                  <a:txBody>
                    <a:bodyPr/>
                    <a:lstStyle/>
                    <a:p>
                      <a:pPr marL="0" lvl="0" indent="0" algn="l" rtl="0">
                        <a:lnSpc>
                          <a:spcPct val="115000"/>
                        </a:lnSpc>
                        <a:spcBef>
                          <a:spcPts val="0"/>
                        </a:spcBef>
                        <a:spcAft>
                          <a:spcPts val="1100"/>
                        </a:spcAft>
                        <a:buClr>
                          <a:schemeClr val="dk1"/>
                        </a:buClr>
                        <a:buSzPts val="1100"/>
                        <a:buFont typeface="Arial"/>
                        <a:buNone/>
                      </a:pPr>
                      <a:r>
                        <a:rPr lang="en" sz="1150" b="1">
                          <a:solidFill>
                            <a:srgbClr val="242729"/>
                          </a:solidFill>
                          <a:highlight>
                            <a:schemeClr val="lt1"/>
                          </a:highlight>
                        </a:rPr>
                        <a:t>Linear Discriminant analysis</a:t>
                      </a:r>
                      <a:r>
                        <a:rPr lang="en" sz="1150">
                          <a:solidFill>
                            <a:srgbClr val="242729"/>
                          </a:solidFill>
                          <a:highlight>
                            <a:schemeClr val="lt1"/>
                          </a:highlight>
                        </a:rPr>
                        <a:t> also known as Fisher's LDA</a:t>
                      </a:r>
                      <a:endParaRPr/>
                    </a:p>
                  </a:txBody>
                  <a:tcPr marL="91425" marR="91425" marT="91425" marB="91425"/>
                </a:tc>
                <a:extLst>
                  <a:ext uri="{0D108BD9-81ED-4DB2-BD59-A6C34878D82A}">
                    <a16:rowId xmlns:a16="http://schemas.microsoft.com/office/drawing/2014/main" val="10000"/>
                  </a:ext>
                </a:extLst>
              </a:tr>
              <a:tr h="1248125">
                <a:tc>
                  <a:txBody>
                    <a:bodyPr/>
                    <a:lstStyle/>
                    <a:p>
                      <a:pPr marL="0" lvl="0" indent="0" algn="l" rtl="0">
                        <a:lnSpc>
                          <a:spcPct val="115000"/>
                        </a:lnSpc>
                        <a:spcBef>
                          <a:spcPts val="0"/>
                        </a:spcBef>
                        <a:spcAft>
                          <a:spcPts val="2800"/>
                        </a:spcAft>
                        <a:buNone/>
                      </a:pPr>
                      <a:r>
                        <a:rPr lang="en" sz="1150">
                          <a:solidFill>
                            <a:srgbClr val="242729"/>
                          </a:solidFill>
                          <a:highlight>
                            <a:schemeClr val="lt1"/>
                          </a:highlight>
                        </a:rPr>
                        <a:t>Based on Maximum likelihood estimation</a:t>
                      </a:r>
                      <a:endParaRPr/>
                    </a:p>
                  </a:txBody>
                  <a:tcPr marL="91425" marR="91425" marT="91425" marB="91425"/>
                </a:tc>
                <a:tc>
                  <a:txBody>
                    <a:bodyPr/>
                    <a:lstStyle/>
                    <a:p>
                      <a:pPr marL="0" lvl="0" indent="0" algn="l" rtl="0">
                        <a:lnSpc>
                          <a:spcPct val="115000"/>
                        </a:lnSpc>
                        <a:spcBef>
                          <a:spcPts val="0"/>
                        </a:spcBef>
                        <a:spcAft>
                          <a:spcPts val="2800"/>
                        </a:spcAft>
                        <a:buNone/>
                      </a:pPr>
                      <a:r>
                        <a:rPr lang="en" sz="1150">
                          <a:solidFill>
                            <a:srgbClr val="242729"/>
                          </a:solidFill>
                          <a:highlight>
                            <a:schemeClr val="lt1"/>
                          </a:highlight>
                        </a:rPr>
                        <a:t>Based on Least squares estimation; equivalent to linear regression with binary predictand (coefficients are proportional and R-square = 1-Wilk's lambda).</a:t>
                      </a:r>
                      <a:endParaRPr/>
                    </a:p>
                  </a:txBody>
                  <a:tcPr marL="91425" marR="91425" marT="91425" marB="91425"/>
                </a:tc>
                <a:extLst>
                  <a:ext uri="{0D108BD9-81ED-4DB2-BD59-A6C34878D82A}">
                    <a16:rowId xmlns:a16="http://schemas.microsoft.com/office/drawing/2014/main" val="10001"/>
                  </a:ext>
                </a:extLst>
              </a:tr>
              <a:tr h="400500">
                <a:tc>
                  <a:txBody>
                    <a:bodyPr/>
                    <a:lstStyle/>
                    <a:p>
                      <a:pPr marL="0" lvl="0" indent="0" algn="l" rtl="0">
                        <a:lnSpc>
                          <a:spcPct val="115000"/>
                        </a:lnSpc>
                        <a:spcBef>
                          <a:spcPts val="0"/>
                        </a:spcBef>
                        <a:spcAft>
                          <a:spcPts val="2800"/>
                        </a:spcAft>
                        <a:buNone/>
                      </a:pPr>
                      <a:r>
                        <a:rPr lang="en" sz="1150">
                          <a:solidFill>
                            <a:srgbClr val="242729"/>
                          </a:solidFill>
                          <a:highlight>
                            <a:schemeClr val="lt1"/>
                          </a:highlight>
                        </a:rPr>
                        <a:t>Estimates probability (of group membership) immediately (the predictand is itself taken as probability, observed one) and conditionally.</a:t>
                      </a:r>
                      <a:endParaRPr/>
                    </a:p>
                  </a:txBody>
                  <a:tcPr marL="91425" marR="91425" marT="91425" marB="91425"/>
                </a:tc>
                <a:tc>
                  <a:txBody>
                    <a:bodyPr/>
                    <a:lstStyle/>
                    <a:p>
                      <a:pPr marL="0" lvl="0" indent="0" algn="l" rtl="0">
                        <a:lnSpc>
                          <a:spcPct val="115000"/>
                        </a:lnSpc>
                        <a:spcBef>
                          <a:spcPts val="0"/>
                        </a:spcBef>
                        <a:spcAft>
                          <a:spcPts val="2800"/>
                        </a:spcAft>
                        <a:buNone/>
                      </a:pPr>
                      <a:r>
                        <a:rPr lang="en" sz="1150">
                          <a:solidFill>
                            <a:srgbClr val="242729"/>
                          </a:solidFill>
                          <a:highlight>
                            <a:schemeClr val="lt1"/>
                          </a:highlight>
                        </a:rPr>
                        <a:t>estimates probability mediately (the predictand is viewed as binned continuous variable, the discriminant) via classificatory device (such as naive Bayes) which uses both conditional and marginal information.</a:t>
                      </a:r>
                      <a:endParaRPr/>
                    </a:p>
                  </a:txBody>
                  <a:tcPr marL="91425" marR="91425" marT="91425" marB="91425"/>
                </a:tc>
                <a:extLst>
                  <a:ext uri="{0D108BD9-81ED-4DB2-BD59-A6C34878D82A}">
                    <a16:rowId xmlns:a16="http://schemas.microsoft.com/office/drawing/2014/main" val="10002"/>
                  </a:ext>
                </a:extLst>
              </a:tr>
              <a:tr h="400500">
                <a:tc>
                  <a:txBody>
                    <a:bodyPr/>
                    <a:lstStyle/>
                    <a:p>
                      <a:pPr marL="0" lvl="0" indent="0" algn="l" rtl="0">
                        <a:lnSpc>
                          <a:spcPct val="115000"/>
                        </a:lnSpc>
                        <a:spcBef>
                          <a:spcPts val="0"/>
                        </a:spcBef>
                        <a:spcAft>
                          <a:spcPts val="2800"/>
                        </a:spcAft>
                        <a:buNone/>
                      </a:pPr>
                      <a:r>
                        <a:rPr lang="en" sz="1150">
                          <a:solidFill>
                            <a:srgbClr val="242729"/>
                          </a:solidFill>
                          <a:highlight>
                            <a:schemeClr val="lt1"/>
                          </a:highlight>
                        </a:rPr>
                        <a:t>Not so sensitive to outliers</a:t>
                      </a:r>
                      <a:endParaRPr/>
                    </a:p>
                  </a:txBody>
                  <a:tcPr marL="91425" marR="91425" marT="91425" marB="91425"/>
                </a:tc>
                <a:tc>
                  <a:txBody>
                    <a:bodyPr/>
                    <a:lstStyle/>
                    <a:p>
                      <a:pPr marL="0" lvl="0" indent="0" algn="l" rtl="0">
                        <a:lnSpc>
                          <a:spcPct val="115000"/>
                        </a:lnSpc>
                        <a:spcBef>
                          <a:spcPts val="0"/>
                        </a:spcBef>
                        <a:spcAft>
                          <a:spcPts val="2800"/>
                        </a:spcAft>
                        <a:buNone/>
                      </a:pPr>
                      <a:r>
                        <a:rPr lang="en" sz="1150">
                          <a:solidFill>
                            <a:srgbClr val="242729"/>
                          </a:solidFill>
                          <a:highlight>
                            <a:schemeClr val="lt1"/>
                          </a:highlight>
                        </a:rPr>
                        <a:t>Quite sensitive to outliers.</a:t>
                      </a:r>
                      <a:endParaRPr/>
                    </a:p>
                  </a:txBody>
                  <a:tcPr marL="91425" marR="91425" marT="91425" marB="91425"/>
                </a:tc>
                <a:extLst>
                  <a:ext uri="{0D108BD9-81ED-4DB2-BD59-A6C34878D82A}">
                    <a16:rowId xmlns:a16="http://schemas.microsoft.com/office/drawing/2014/main" val="10003"/>
                  </a:ext>
                </a:extLst>
              </a:tr>
              <a:tr h="400500">
                <a:tc>
                  <a:txBody>
                    <a:bodyPr/>
                    <a:lstStyle/>
                    <a:p>
                      <a:pPr marL="0" lvl="0" indent="0" algn="l" rtl="0">
                        <a:lnSpc>
                          <a:spcPct val="115000"/>
                        </a:lnSpc>
                        <a:spcBef>
                          <a:spcPts val="0"/>
                        </a:spcBef>
                        <a:spcAft>
                          <a:spcPts val="2800"/>
                        </a:spcAft>
                        <a:buNone/>
                      </a:pPr>
                      <a:r>
                        <a:rPr lang="en" sz="1150">
                          <a:solidFill>
                            <a:srgbClr val="242729"/>
                          </a:solidFill>
                          <a:highlight>
                            <a:schemeClr val="lt1"/>
                          </a:highlight>
                        </a:rPr>
                        <a:t>No requirements about the within-group covariance matrices of the predictors</a:t>
                      </a:r>
                      <a:endParaRPr/>
                    </a:p>
                  </a:txBody>
                  <a:tcPr marL="91425" marR="91425" marT="91425" marB="91425"/>
                </a:tc>
                <a:tc>
                  <a:txBody>
                    <a:bodyPr/>
                    <a:lstStyle/>
                    <a:p>
                      <a:pPr marL="0" lvl="0" indent="0" algn="l" rtl="0">
                        <a:lnSpc>
                          <a:spcPct val="115000"/>
                        </a:lnSpc>
                        <a:spcBef>
                          <a:spcPts val="0"/>
                        </a:spcBef>
                        <a:spcAft>
                          <a:spcPts val="2800"/>
                        </a:spcAft>
                        <a:buNone/>
                      </a:pPr>
                      <a:r>
                        <a:rPr lang="en" sz="1150">
                          <a:solidFill>
                            <a:srgbClr val="242729"/>
                          </a:solidFill>
                          <a:highlight>
                            <a:schemeClr val="lt1"/>
                          </a:highlight>
                        </a:rPr>
                        <a:t>The within-group covariance matrices should be identical in population.</a:t>
                      </a:r>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1216</Words>
  <Application>Microsoft Macintosh PowerPoint</Application>
  <PresentationFormat>On-screen Show (16:9)</PresentationFormat>
  <Paragraphs>80</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Open Sans</vt:lpstr>
      <vt:lpstr>Arial</vt:lpstr>
      <vt:lpstr>Roboto</vt:lpstr>
      <vt:lpstr>Georgia</vt:lpstr>
      <vt:lpstr>Simple Light</vt:lpstr>
      <vt:lpstr>Logistic Regression</vt:lpstr>
      <vt:lpstr>Agenda</vt:lpstr>
      <vt:lpstr> What is Logistic Regression? </vt:lpstr>
      <vt:lpstr>Why Logistic Regression?</vt:lpstr>
      <vt:lpstr>When to apply Logistic Regression? </vt:lpstr>
      <vt:lpstr>PowerPoint Presentation</vt:lpstr>
      <vt:lpstr>LDA vs LR</vt:lpstr>
      <vt:lpstr>LDA vs LR</vt:lpstr>
      <vt:lpstr>PowerPoint Presentation</vt:lpstr>
      <vt:lpstr>Binary logistic regression major assumptions: </vt:lpstr>
      <vt:lpstr>Binary logistic regression major assumptions: </vt:lpstr>
      <vt:lpstr>Disadvantages of Logistic Regression  </vt:lpstr>
      <vt:lpstr>Model Validation and Accuracy Metrics </vt:lpstr>
      <vt:lpstr>Model Evaluation</vt:lpstr>
      <vt:lpstr>Confusion Matrix</vt:lpstr>
      <vt:lpstr>Odds Ratio and Overfitting</vt:lpstr>
      <vt:lpstr>Errors</vt:lpstr>
      <vt:lpstr>PowerPoint Presentation</vt:lpstr>
      <vt:lpstr>PowerPoint Presentation</vt:lpstr>
      <vt:lpstr>PowerPoint Presentation</vt:lpstr>
      <vt:lpstr>Packages for Logistic Regression </vt:lpstr>
      <vt:lpstr>EDA</vt:lpstr>
      <vt:lpstr>Model</vt:lpstr>
      <vt:lpstr>Results</vt:lpstr>
      <vt:lpstr>Statsmodel</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Logistic Regression</dc:title>
  <cp:lastModifiedBy>Ajay Ohri</cp:lastModifiedBy>
  <cp:revision>1</cp:revision>
  <dcterms:modified xsi:type="dcterms:W3CDTF">2020-03-03T08:29:07Z</dcterms:modified>
</cp:coreProperties>
</file>